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0"/>
  </p:notesMasterIdLst>
  <p:handoutMasterIdLst>
    <p:handoutMasterId r:id="rId71"/>
  </p:handoutMasterIdLst>
  <p:sldIdLst>
    <p:sldId id="256" r:id="rId2"/>
    <p:sldId id="281" r:id="rId3"/>
    <p:sldId id="289" r:id="rId4"/>
    <p:sldId id="290" r:id="rId5"/>
    <p:sldId id="291" r:id="rId6"/>
    <p:sldId id="295" r:id="rId7"/>
    <p:sldId id="302" r:id="rId8"/>
    <p:sldId id="303" r:id="rId9"/>
    <p:sldId id="296" r:id="rId10"/>
    <p:sldId id="292" r:id="rId11"/>
    <p:sldId id="293" r:id="rId12"/>
    <p:sldId id="574" r:id="rId13"/>
    <p:sldId id="294" r:id="rId14"/>
    <p:sldId id="287" r:id="rId15"/>
    <p:sldId id="261" r:id="rId16"/>
    <p:sldId id="573" r:id="rId17"/>
    <p:sldId id="263" r:id="rId18"/>
    <p:sldId id="268" r:id="rId19"/>
    <p:sldId id="274" r:id="rId20"/>
    <p:sldId id="264" r:id="rId21"/>
    <p:sldId id="288" r:id="rId22"/>
    <p:sldId id="262" r:id="rId23"/>
    <p:sldId id="269" r:id="rId24"/>
    <p:sldId id="297" r:id="rId25"/>
    <p:sldId id="266" r:id="rId26"/>
    <p:sldId id="279" r:id="rId27"/>
    <p:sldId id="298" r:id="rId28"/>
    <p:sldId id="280" r:id="rId29"/>
    <p:sldId id="275" r:id="rId30"/>
    <p:sldId id="276" r:id="rId31"/>
    <p:sldId id="299" r:id="rId32"/>
    <p:sldId id="300" r:id="rId33"/>
    <p:sldId id="265" r:id="rId34"/>
    <p:sldId id="273" r:id="rId35"/>
    <p:sldId id="272" r:id="rId36"/>
    <p:sldId id="270" r:id="rId37"/>
    <p:sldId id="271" r:id="rId38"/>
    <p:sldId id="258" r:id="rId39"/>
    <p:sldId id="259" r:id="rId40"/>
    <p:sldId id="260" r:id="rId41"/>
    <p:sldId id="572" r:id="rId42"/>
    <p:sldId id="570" r:id="rId43"/>
    <p:sldId id="566" r:id="rId44"/>
    <p:sldId id="277" r:id="rId45"/>
    <p:sldId id="278" r:id="rId46"/>
    <p:sldId id="577" r:id="rId47"/>
    <p:sldId id="578" r:id="rId48"/>
    <p:sldId id="581" r:id="rId49"/>
    <p:sldId id="588" r:id="rId50"/>
    <p:sldId id="282" r:id="rId51"/>
    <p:sldId id="283" r:id="rId52"/>
    <p:sldId id="284" r:id="rId53"/>
    <p:sldId id="285" r:id="rId54"/>
    <p:sldId id="286" r:id="rId55"/>
    <p:sldId id="301" r:id="rId56"/>
    <p:sldId id="575" r:id="rId57"/>
    <p:sldId id="589" r:id="rId58"/>
    <p:sldId id="590" r:id="rId59"/>
    <p:sldId id="591" r:id="rId60"/>
    <p:sldId id="593" r:id="rId61"/>
    <p:sldId id="595" r:id="rId62"/>
    <p:sldId id="596" r:id="rId63"/>
    <p:sldId id="597" r:id="rId64"/>
    <p:sldId id="600" r:id="rId65"/>
    <p:sldId id="601" r:id="rId66"/>
    <p:sldId id="602" r:id="rId67"/>
    <p:sldId id="603" r:id="rId68"/>
    <p:sldId id="604" r:id="rId69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72"/>
    <p:restoredTop sz="94606"/>
  </p:normalViewPr>
  <p:slideViewPr>
    <p:cSldViewPr snapToGrid="0" snapToObjects="1">
      <p:cViewPr varScale="1">
        <p:scale>
          <a:sx n="119" d="100"/>
          <a:sy n="119" d="100"/>
        </p:scale>
        <p:origin x="136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72BD567-0F18-7642-9194-7B4E40D03A14}" type="datetime1">
              <a:rPr lang="en-US" altLang="en-US"/>
              <a:pPr/>
              <a:t>10/13/26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D25A947-1E1B-CA43-871C-7F0DB9FEFAD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fld id="{AB506600-9688-D841-88BE-1D2C2BFA3586}" type="datetime1">
              <a:rPr lang="en-US" altLang="en-US"/>
              <a:pPr/>
              <a:t>10/13/26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fld id="{35AD703E-B2E7-BD40-AFA4-379054C8DA4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pitchFamily="-110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3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6" name="Rectangle 2">
            <a:extLst>
              <a:ext uri="{FF2B5EF4-FFF2-40B4-BE49-F238E27FC236}">
                <a16:creationId xmlns:a16="http://schemas.microsoft.com/office/drawing/2014/main" id="{E1072642-7492-FF4A-9FA6-4684AE545359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027" name="Rectangle 3">
            <a:extLst>
              <a:ext uri="{FF2B5EF4-FFF2-40B4-BE49-F238E27FC236}">
                <a16:creationId xmlns:a16="http://schemas.microsoft.com/office/drawing/2014/main" id="{904DAA0A-EF08-2E48-9A77-8003797BC8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31761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2">
            <a:extLst>
              <a:ext uri="{FF2B5EF4-FFF2-40B4-BE49-F238E27FC236}">
                <a16:creationId xmlns:a16="http://schemas.microsoft.com/office/drawing/2014/main" id="{9D31D2AF-52C8-6E4D-A86B-3C7520EA49A2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24291" name="Rectangle 3">
            <a:extLst>
              <a:ext uri="{FF2B5EF4-FFF2-40B4-BE49-F238E27FC236}">
                <a16:creationId xmlns:a16="http://schemas.microsoft.com/office/drawing/2014/main" id="{0125B1DF-A6F5-FA4A-871C-145D7F5288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7009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77C58B-5C8E-E947-BE8B-4ADD45FEBCDE}" type="datetime1">
              <a:rPr lang="en-US" altLang="en-US"/>
              <a:pPr/>
              <a:t>10/13/26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CD3A4-6185-CF41-A051-4DD2E1E977E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6755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E570D2-F9BD-9748-B42A-DC3174D7BA51}" type="datetime1">
              <a:rPr lang="en-US" altLang="en-US"/>
              <a:pPr/>
              <a:t>10/13/26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3B5416-5411-C645-9011-5A362986438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118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A9EA29-3E08-9044-8C32-2155B1835FE8}" type="datetime1">
              <a:rPr lang="en-US" altLang="en-US"/>
              <a:pPr/>
              <a:t>10/13/26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79A055-1D3C-E94A-AB46-0AA95FCAF33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23161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2D1135-3BFC-F84E-B44B-CFAD2EDD36E8}" type="datetime1">
              <a:rPr lang="en-US" altLang="en-US"/>
              <a:pPr/>
              <a:t>10/13/26</a:t>
            </a:fld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817E7-B1EB-F646-9C7E-2D8A3F7D7E0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80974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950301-05B0-864F-B370-0F7E09C6E67A}" type="datetime1">
              <a:rPr lang="en-US" altLang="en-US"/>
              <a:pPr/>
              <a:t>10/13/26</a:t>
            </a:fld>
            <a:endParaRPr lang="en-US" alt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2D47AF-8E86-0543-A576-B6E79B3D8F4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2752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C564AE-0CB2-474F-8A43-C340714B7BDF}" type="datetime1">
              <a:rPr lang="en-US" altLang="en-US"/>
              <a:pPr/>
              <a:t>10/13/26</a:t>
            </a:fld>
            <a:endParaRPr lang="en-US" alt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EF4132-5145-9E40-9262-C52BBBBD4BB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1170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C287AB-5456-8542-A5DC-FC7D0AC7FBE6}" type="datetime1">
              <a:rPr lang="en-US" altLang="en-US"/>
              <a:pPr/>
              <a:t>10/13/26</a:t>
            </a:fld>
            <a:endParaRPr lang="en-US" alt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16310-70D8-FB45-A8D9-4FDB7513D64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88935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F6BD19-6314-EF48-BB67-C243151BFA51}" type="datetime1">
              <a:rPr lang="en-US" altLang="en-US"/>
              <a:pPr/>
              <a:t>10/13/26</a:t>
            </a:fld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987D57-7139-3E42-A9F3-2DC44BA9C6F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00589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FC0080-DE67-5747-BD07-5FCAE923891E}" type="datetime1">
              <a:rPr lang="en-US" altLang="en-US"/>
              <a:pPr/>
              <a:t>10/13/26</a:t>
            </a:fld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E8B005-0D77-F748-85C1-6DE9EAD3295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0281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6C7A11-B26D-024D-85A1-2EC57A47193C}" type="datetime1">
              <a:rPr lang="en-US" altLang="en-US"/>
              <a:pPr/>
              <a:t>10/13/26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A61FA5-FBD8-9545-A793-F3B1917D489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95469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B70140-4AA8-9E40-9ADE-4E0671CB9CD6}" type="datetime1">
              <a:rPr lang="en-US" altLang="en-US"/>
              <a:pPr/>
              <a:t>10/13/26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13331-9AC4-C145-9D48-B3EA2646F46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9540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7592C79-6539-7743-9971-A1C7099EBB88}" type="datetime1">
              <a:rPr lang="en-US" altLang="en-US"/>
              <a:pPr/>
              <a:t>10/13/26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6259B73F-B630-734F-B951-E99D4B1EE24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pitchFamily="-110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pitchFamily="-110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pitchFamily="-110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pitchFamily="-110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pitchFamily="-110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pitchFamily="-110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EGbzZM0Baw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e_x20pr_N0" TargetMode="Externa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ce_x20pr_N0?feature=oembed" TargetMode="External"/><Relationship Id="rId4" Type="http://schemas.openxmlformats.org/officeDocument/2006/relationships/image" Target="../media/image47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cloudappreciationsociety.org/cloud-library/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1"/>
                </a:solidFill>
                <a:latin typeface="+mn-lt"/>
              </a:rPr>
              <a:t>Cloud Identification</a:t>
            </a:r>
          </a:p>
        </p:txBody>
      </p:sp>
      <p:sp>
        <p:nvSpPr>
          <p:cNvPr id="1536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</a:rPr>
              <a:t>Atmospheric Sciences 101</a:t>
            </a:r>
          </a:p>
          <a:p>
            <a:pPr eaLnBrk="1" hangingPunct="1"/>
            <a:r>
              <a:rPr lang="en-US" altLang="en-US" b="1" dirty="0">
                <a:solidFill>
                  <a:schemeClr val="tx1"/>
                </a:solidFill>
              </a:rPr>
              <a:t>Autumn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11188" y="82232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1"/>
                </a:solidFill>
              </a:rPr>
              <a:t>Cloud Identification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611188" y="1965325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Provides great insights into what is occurring in the atmosphere</a:t>
            </a:r>
          </a:p>
          <a:p>
            <a:pPr eaLnBrk="1" hangingPunct="1"/>
            <a:r>
              <a:rPr lang="en-US" altLang="en-US" sz="3600" dirty="0"/>
              <a:t>Illustrates basic physics of the atmosphere.</a:t>
            </a:r>
          </a:p>
          <a:p>
            <a:pPr eaLnBrk="1" hangingPunct="1"/>
            <a:r>
              <a:rPr lang="en-US" altLang="en-US" sz="3600" dirty="0"/>
              <a:t>Useful knowledge:  gives one practical forecasting skill.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tx2"/>
                </a:solidFill>
              </a:rPr>
              <a:t>What are clouds made of?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182510" y="1227406"/>
            <a:ext cx="5782192" cy="4403188"/>
          </a:xfrm>
        </p:spPr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H</a:t>
            </a:r>
            <a:r>
              <a:rPr lang="en-US" altLang="en-US" baseline="-25000" dirty="0">
                <a:solidFill>
                  <a:srgbClr val="FF0000"/>
                </a:solidFill>
              </a:rPr>
              <a:t>2</a:t>
            </a:r>
            <a:r>
              <a:rPr lang="en-US" altLang="en-US" dirty="0">
                <a:solidFill>
                  <a:srgbClr val="FF0000"/>
                </a:solidFill>
              </a:rPr>
              <a:t>O droplets </a:t>
            </a:r>
            <a:r>
              <a:rPr lang="en-US" altLang="en-US" dirty="0"/>
              <a:t>or </a:t>
            </a:r>
            <a:r>
              <a:rPr lang="en-US" altLang="en-US" dirty="0">
                <a:solidFill>
                  <a:srgbClr val="FF0000"/>
                </a:solidFill>
              </a:rPr>
              <a:t>ice crystals </a:t>
            </a:r>
            <a:r>
              <a:rPr lang="en-US" altLang="en-US" dirty="0"/>
              <a:t>(or both)</a:t>
            </a:r>
          </a:p>
          <a:p>
            <a:r>
              <a:rPr lang="en-US" altLang="en-US" b="1" dirty="0"/>
              <a:t>Clouds form as air cools to saturation</a:t>
            </a:r>
            <a:r>
              <a:rPr lang="en-US" altLang="en-US" dirty="0"/>
              <a:t>.  Two major ways this can happen:</a:t>
            </a:r>
          </a:p>
          <a:p>
            <a:pPr lvl="1"/>
            <a:r>
              <a:rPr lang="en-US" altLang="en-US" b="1" dirty="0"/>
              <a:t>Upward motion </a:t>
            </a:r>
            <a:r>
              <a:rPr lang="en-US" altLang="en-US" dirty="0"/>
              <a:t>(most clouds).  Air expands  and cools as it rises (called </a:t>
            </a:r>
            <a:r>
              <a:rPr lang="en-US" altLang="en-US" i="1" dirty="0"/>
              <a:t>adiabatic cooling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b="1" dirty="0"/>
              <a:t>Cooling </a:t>
            </a:r>
            <a:r>
              <a:rPr lang="en-US" altLang="en-US" dirty="0"/>
              <a:t>by contact with a cool surface.</a:t>
            </a:r>
          </a:p>
          <a:p>
            <a:endParaRPr lang="en-US" altLang="en-US" dirty="0"/>
          </a:p>
        </p:txBody>
      </p:sp>
      <p:pic>
        <p:nvPicPr>
          <p:cNvPr id="17412" name="Picture 3" descr="20150428-cloud-computing.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00"/>
          <a:stretch>
            <a:fillRect/>
          </a:stretch>
        </p:blipFill>
        <p:spPr bwMode="auto">
          <a:xfrm>
            <a:off x="5964702" y="2112828"/>
            <a:ext cx="2771335" cy="282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Cloud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526" y="1664368"/>
            <a:ext cx="6292871" cy="4525963"/>
          </a:xfrm>
        </p:spPr>
        <p:txBody>
          <a:bodyPr/>
          <a:lstStyle/>
          <a:p>
            <a:r>
              <a:rPr lang="en-US" dirty="0"/>
              <a:t>Current system developed in the early 1800s by the </a:t>
            </a:r>
            <a:r>
              <a:rPr lang="en-US" b="1" dirty="0"/>
              <a:t>French naturalist Lamarck and Englishman Luke Howard</a:t>
            </a:r>
          </a:p>
          <a:p>
            <a:r>
              <a:rPr lang="en-US" dirty="0"/>
              <a:t>Divided clouds into 4 basic types </a:t>
            </a:r>
            <a:r>
              <a:rPr lang="en-US" b="1" dirty="0"/>
              <a:t>based on their appearance</a:t>
            </a:r>
          </a:p>
          <a:p>
            <a:r>
              <a:rPr lang="en-US" dirty="0"/>
              <a:t>Also classified by their heights.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125" y="2409283"/>
            <a:ext cx="2784349" cy="278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672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3214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Major Cloud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0"/>
            <a:ext cx="5242104" cy="4525963"/>
          </a:xfrm>
        </p:spPr>
        <p:txBody>
          <a:bodyPr/>
          <a:lstStyle/>
          <a:p>
            <a:r>
              <a:rPr lang="en-US" b="1" dirty="0"/>
              <a:t>Stratus</a:t>
            </a:r>
            <a:r>
              <a:rPr lang="en-US" dirty="0"/>
              <a:t>:  layer or sheet-like clouds</a:t>
            </a:r>
          </a:p>
          <a:p>
            <a:r>
              <a:rPr lang="en-US" b="1" dirty="0"/>
              <a:t>Cirrus</a:t>
            </a:r>
            <a:r>
              <a:rPr lang="en-US" dirty="0"/>
              <a:t>:  thin, wispy clouds</a:t>
            </a:r>
          </a:p>
          <a:p>
            <a:r>
              <a:rPr lang="en-US" b="1" dirty="0"/>
              <a:t>Cumulus: </a:t>
            </a:r>
            <a:r>
              <a:rPr lang="en-US" dirty="0"/>
              <a:t> puffy cotton-ball like clouds.  Some have great vertical development</a:t>
            </a:r>
          </a:p>
          <a:p>
            <a:r>
              <a:rPr lang="en-US" b="1" dirty="0"/>
              <a:t>Nimbus</a:t>
            </a:r>
            <a:r>
              <a:rPr lang="en-US" dirty="0"/>
              <a:t>:  precipitating clouds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152AA9-2F72-4543-AACA-BF6250571B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00"/>
          <a:stretch>
            <a:fillRect/>
          </a:stretch>
        </p:blipFill>
        <p:spPr bwMode="auto">
          <a:xfrm>
            <a:off x="5699305" y="2060575"/>
            <a:ext cx="2771335" cy="282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8297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Stratus</a:t>
            </a:r>
            <a:r>
              <a:rPr lang="en-US" b="1" dirty="0"/>
              <a:t> or layered clouds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207FAC5-BF5C-DD47-94F6-467B2C0A6A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106782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26849-6343-3E47-84F9-E9C9321B1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Cirrus: wispy ice clouds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7A7BC0-FE7A-BD4B-B71D-81FBE28C50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0800" y="1602581"/>
            <a:ext cx="6502400" cy="4521200"/>
          </a:xfrm>
        </p:spPr>
      </p:pic>
    </p:spTree>
    <p:extLst>
      <p:ext uri="{BB962C8B-B14F-4D97-AF65-F5344CB8AC3E}">
        <p14:creationId xmlns:p14="http://schemas.microsoft.com/office/powerpoint/2010/main" val="656193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35B29-CEDF-7548-B530-FBD38AE256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9120"/>
            <a:ext cx="7772400" cy="1470025"/>
          </a:xfrm>
        </p:spPr>
        <p:txBody>
          <a:bodyPr/>
          <a:lstStyle/>
          <a:p>
            <a:r>
              <a:rPr lang="en-US" b="1" dirty="0"/>
              <a:t>Cumulus: divided into elements, cotton-puff shape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DF3F2C-F442-5044-A20B-5C5B127526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4D281F-4371-EC48-B833-948843BD0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706143"/>
            <a:ext cx="7065544" cy="486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482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Nimbus</a:t>
            </a:r>
            <a:r>
              <a:rPr lang="en-US" b="1" dirty="0"/>
              <a:t>: precipitating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980803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Cloud Heights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Clouds divided into </a:t>
            </a:r>
            <a:r>
              <a:rPr lang="en-US" sz="3600" b="1" dirty="0">
                <a:solidFill>
                  <a:schemeClr val="tx2"/>
                </a:solidFill>
              </a:rPr>
              <a:t>high, medium, and low clouds</a:t>
            </a:r>
          </a:p>
          <a:p>
            <a:r>
              <a:rPr lang="en-US" sz="3600" b="1" dirty="0"/>
              <a:t>High</a:t>
            </a:r>
            <a:r>
              <a:rPr lang="en-US" sz="3600" dirty="0"/>
              <a:t>: more than 7 km above surface, often uses prefix ”cirro”</a:t>
            </a:r>
          </a:p>
          <a:p>
            <a:r>
              <a:rPr lang="en-US" sz="3600" b="1" dirty="0"/>
              <a:t>Middle</a:t>
            </a:r>
            <a:r>
              <a:rPr lang="en-US" sz="3600" dirty="0"/>
              <a:t>: 2-7 km, prefix “alto”</a:t>
            </a:r>
          </a:p>
          <a:p>
            <a:r>
              <a:rPr lang="en-US" sz="3600" b="1" dirty="0"/>
              <a:t>Low</a:t>
            </a:r>
            <a:r>
              <a:rPr lang="en-US" sz="3600" dirty="0"/>
              <a:t>: &lt; 2 km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696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Building cloud names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Cirrostratus</a:t>
            </a:r>
            <a:r>
              <a:rPr lang="en-US" dirty="0"/>
              <a:t>:  a high ice cloud in a layer</a:t>
            </a:r>
          </a:p>
          <a:p>
            <a:r>
              <a:rPr lang="en-US" b="1" dirty="0"/>
              <a:t>Altocumulus</a:t>
            </a:r>
            <a:r>
              <a:rPr lang="en-US" dirty="0"/>
              <a:t>:  middle level cumulus</a:t>
            </a:r>
          </a:p>
          <a:p>
            <a:r>
              <a:rPr lang="en-US" b="1" dirty="0"/>
              <a:t>Cumulonimbus</a:t>
            </a:r>
            <a:r>
              <a:rPr lang="en-US" dirty="0"/>
              <a:t>:  precipitating cumulus</a:t>
            </a:r>
          </a:p>
          <a:p>
            <a:r>
              <a:rPr lang="en-US" b="1" dirty="0"/>
              <a:t>Nimbostratus</a:t>
            </a:r>
            <a:r>
              <a:rPr lang="en-US" dirty="0"/>
              <a:t>:  a layered cloud that is precipitating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FD4071-79C7-BA48-BBDD-B0E44A181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546" y="4145990"/>
            <a:ext cx="2883647" cy="2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535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CFEB7-0952-A646-B6F0-75B5C16BE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F2BEA-24D6-384D-9881-47D14FCBF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Several additional suffixes.  Some examples:</a:t>
            </a:r>
          </a:p>
          <a:p>
            <a:pPr lvl="1"/>
            <a:r>
              <a:rPr lang="en-US" sz="3200" b="1" dirty="0">
                <a:solidFill>
                  <a:schemeClr val="tx2"/>
                </a:solidFill>
              </a:rPr>
              <a:t>Lenticularis-</a:t>
            </a:r>
            <a:r>
              <a:rPr lang="en-US" sz="3200" dirty="0"/>
              <a:t> lens-shaped clouds</a:t>
            </a:r>
          </a:p>
          <a:p>
            <a:pPr lvl="1"/>
            <a:r>
              <a:rPr lang="en-US" sz="3200" b="1" dirty="0">
                <a:solidFill>
                  <a:schemeClr val="tx2"/>
                </a:solidFill>
              </a:rPr>
              <a:t>Castellanus-</a:t>
            </a:r>
            <a:r>
              <a:rPr lang="en-US" sz="3200" dirty="0"/>
              <a:t> turret shaped or castle like</a:t>
            </a:r>
          </a:p>
          <a:p>
            <a:pPr lvl="1"/>
            <a:r>
              <a:rPr lang="en-US" sz="3200" b="1" dirty="0">
                <a:solidFill>
                  <a:schemeClr val="tx2"/>
                </a:solidFill>
              </a:rPr>
              <a:t>Fractus</a:t>
            </a:r>
            <a:r>
              <a:rPr lang="en-US" sz="3200" dirty="0"/>
              <a:t>:  ragged, broken appearance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D7D332-EC6E-524A-9143-991044927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859" y="4394200"/>
            <a:ext cx="4013200" cy="1727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0A69E3-946B-0E42-A0A7-DA3DCDA04C6C}"/>
              </a:ext>
            </a:extLst>
          </p:cNvPr>
          <p:cNvSpPr txBox="1"/>
          <p:nvPr/>
        </p:nvSpPr>
        <p:spPr>
          <a:xfrm>
            <a:off x="3161668" y="6124059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Altocumulus lenticularis</a:t>
            </a:r>
          </a:p>
        </p:txBody>
      </p:sp>
    </p:spTree>
    <p:extLst>
      <p:ext uri="{BB962C8B-B14F-4D97-AF65-F5344CB8AC3E}">
        <p14:creationId xmlns:p14="http://schemas.microsoft.com/office/powerpoint/2010/main" val="4136930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Let’s Review Major Cloud Types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76" y="1417638"/>
            <a:ext cx="7426695" cy="4708525"/>
          </a:xfrm>
        </p:spPr>
      </p:pic>
    </p:spTree>
    <p:extLst>
      <p:ext uri="{BB962C8B-B14F-4D97-AF65-F5344CB8AC3E}">
        <p14:creationId xmlns:p14="http://schemas.microsoft.com/office/powerpoint/2010/main" val="1049270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710419"/>
            <a:ext cx="82296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tx2"/>
                </a:solidFill>
              </a:rPr>
              <a:t>High Clouds (higher than 7 km)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717884" y="1853419"/>
            <a:ext cx="7708232" cy="4525963"/>
          </a:xfrm>
        </p:spPr>
        <p:txBody>
          <a:bodyPr/>
          <a:lstStyle/>
          <a:p>
            <a:r>
              <a:rPr lang="en-US" altLang="en-US" dirty="0"/>
              <a:t>Made of ice crystals</a:t>
            </a:r>
          </a:p>
          <a:p>
            <a:r>
              <a:rPr lang="en-US" altLang="en-US" b="1" dirty="0"/>
              <a:t>Diffuse edges</a:t>
            </a:r>
          </a:p>
          <a:p>
            <a:r>
              <a:rPr lang="en-US" altLang="en-US" dirty="0"/>
              <a:t>Cirrus, cirrostratus, and cirrocumulus</a:t>
            </a:r>
          </a:p>
          <a:p>
            <a:endParaRPr lang="en-US" alt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5BAB197-0033-F845-B2B5-35B7998174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65" b="66470"/>
          <a:stretch/>
        </p:blipFill>
        <p:spPr bwMode="auto">
          <a:xfrm>
            <a:off x="1057577" y="3917951"/>
            <a:ext cx="6779212" cy="222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 descr="Ac floc virga or Ci u~00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259" y="494214"/>
            <a:ext cx="3997325" cy="534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Box 1"/>
          <p:cNvSpPr txBox="1">
            <a:spLocks noChangeArrowheads="1"/>
          </p:cNvSpPr>
          <p:nvPr/>
        </p:nvSpPr>
        <p:spPr bwMode="auto">
          <a:xfrm>
            <a:off x="3679825" y="5988051"/>
            <a:ext cx="12779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3200" dirty="0"/>
              <a:t>Cirrus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41742D-05E3-C34F-9A48-B9B935BD0F5B}"/>
              </a:ext>
            </a:extLst>
          </p:cNvPr>
          <p:cNvSpPr txBox="1"/>
          <p:nvPr/>
        </p:nvSpPr>
        <p:spPr>
          <a:xfrm>
            <a:off x="6112042" y="1181611"/>
            <a:ext cx="209349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Note the </a:t>
            </a:r>
            <a:r>
              <a:rPr lang="en-US" sz="2800" b="1" dirty="0" err="1"/>
              <a:t>fallstreaks</a:t>
            </a:r>
            <a:r>
              <a:rPr lang="en-US" sz="2800" dirty="0"/>
              <a:t>:</a:t>
            </a:r>
          </a:p>
          <a:p>
            <a:r>
              <a:rPr lang="en-US" sz="2800" dirty="0"/>
              <a:t>Falling ice crystals swept horizontally by the wind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5AC82C-0861-9645-BC2F-B03B8129A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807" y="563889"/>
            <a:ext cx="6072061" cy="49067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930092-D6BB-624D-AA38-940D5A2A9243}"/>
              </a:ext>
            </a:extLst>
          </p:cNvPr>
          <p:cNvSpPr txBox="1"/>
          <p:nvPr/>
        </p:nvSpPr>
        <p:spPr>
          <a:xfrm>
            <a:off x="635374" y="5820895"/>
            <a:ext cx="7666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Cirrus with fallstreaks, also called </a:t>
            </a:r>
            <a:r>
              <a:rPr lang="en-US" sz="2800" b="1" dirty="0"/>
              <a:t>mare’s tales</a:t>
            </a:r>
          </a:p>
        </p:txBody>
      </p:sp>
    </p:spTree>
    <p:extLst>
      <p:ext uri="{BB962C8B-B14F-4D97-AF65-F5344CB8AC3E}">
        <p14:creationId xmlns:p14="http://schemas.microsoft.com/office/powerpoint/2010/main" val="3814235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 descr="Cirrostratus_hal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168" y="370728"/>
            <a:ext cx="6865938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Box 1"/>
          <p:cNvSpPr txBox="1">
            <a:spLocks noChangeArrowheads="1"/>
          </p:cNvSpPr>
          <p:nvPr/>
        </p:nvSpPr>
        <p:spPr bwMode="auto">
          <a:xfrm>
            <a:off x="1513168" y="5739653"/>
            <a:ext cx="656461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 dirty="0"/>
              <a:t>Cirrostratus</a:t>
            </a:r>
            <a:r>
              <a:rPr lang="en-US" altLang="en-US" sz="2800" dirty="0"/>
              <a:t> (note halo around the sun)</a:t>
            </a:r>
          </a:p>
          <a:p>
            <a:r>
              <a:rPr lang="en-US" altLang="en-US" sz="2800" dirty="0"/>
              <a:t>A relatively uniform layer of ice clouds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 descr="Cirrostratus_17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217" y="747900"/>
            <a:ext cx="6619035" cy="5334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 descr="Cirrocumulu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65" y="605118"/>
            <a:ext cx="6665258" cy="4998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Box 1"/>
          <p:cNvSpPr txBox="1">
            <a:spLocks noChangeArrowheads="1"/>
          </p:cNvSpPr>
          <p:nvPr/>
        </p:nvSpPr>
        <p:spPr bwMode="auto">
          <a:xfrm>
            <a:off x="3914775" y="5948363"/>
            <a:ext cx="2492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1800" dirty="0"/>
              <a:t> </a:t>
            </a:r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865704" y="5612867"/>
            <a:ext cx="810510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3200" b="1" dirty="0"/>
              <a:t>Cirrocumulus</a:t>
            </a:r>
          </a:p>
          <a:p>
            <a:r>
              <a:rPr lang="en-US" altLang="en-US" sz="3200" b="1" dirty="0"/>
              <a:t>High ice clouds structured into elements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 descr="Cirrocu_14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53"/>
          <a:stretch/>
        </p:blipFill>
        <p:spPr bwMode="auto">
          <a:xfrm>
            <a:off x="1830322" y="257613"/>
            <a:ext cx="6189416" cy="60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1"/>
          <p:cNvSpPr txBox="1">
            <a:spLocks noChangeArrowheads="1"/>
          </p:cNvSpPr>
          <p:nvPr/>
        </p:nvSpPr>
        <p:spPr bwMode="auto">
          <a:xfrm>
            <a:off x="3687763" y="6276975"/>
            <a:ext cx="21852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 dirty="0"/>
              <a:t>Cirrocumulus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ctrTitle"/>
          </p:nvPr>
        </p:nvSpPr>
        <p:spPr>
          <a:xfrm>
            <a:off x="685800" y="830263"/>
            <a:ext cx="7772400" cy="1470025"/>
          </a:xfrm>
        </p:spPr>
        <p:txBody>
          <a:bodyPr/>
          <a:lstStyle/>
          <a:p>
            <a:r>
              <a:rPr lang="en-US" altLang="en-US" b="1" dirty="0">
                <a:solidFill>
                  <a:schemeClr val="tx2"/>
                </a:solidFill>
              </a:rPr>
              <a:t>Middle-Level Clouds (2-7km)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57413"/>
            <a:ext cx="6400800" cy="1470025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Water </a:t>
            </a:r>
            <a:r>
              <a:rPr lang="en-US" altLang="en-US" b="1" dirty="0">
                <a:solidFill>
                  <a:schemeClr val="tx1"/>
                </a:solidFill>
              </a:rPr>
              <a:t>or</a:t>
            </a:r>
            <a:r>
              <a:rPr lang="en-US" altLang="en-US" dirty="0">
                <a:solidFill>
                  <a:schemeClr val="tx1"/>
                </a:solidFill>
              </a:rPr>
              <a:t> ice clouds</a:t>
            </a:r>
          </a:p>
          <a:p>
            <a:r>
              <a:rPr lang="en-US" altLang="en-US" dirty="0">
                <a:solidFill>
                  <a:schemeClr val="tx1"/>
                </a:solidFill>
              </a:rPr>
              <a:t>Or a mixture of the two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72753E9-AD5D-8B4F-83AB-6FC4E4EB5A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" t="29660" r="34206" b="35806"/>
          <a:stretch/>
        </p:blipFill>
        <p:spPr bwMode="auto">
          <a:xfrm>
            <a:off x="1371600" y="3741683"/>
            <a:ext cx="6829124" cy="2286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 descr="altostratu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7" r="3941"/>
          <a:stretch/>
        </p:blipFill>
        <p:spPr bwMode="auto">
          <a:xfrm>
            <a:off x="1582295" y="232488"/>
            <a:ext cx="6031713" cy="5794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Box 1"/>
          <p:cNvSpPr txBox="1">
            <a:spLocks noChangeArrowheads="1"/>
          </p:cNvSpPr>
          <p:nvPr/>
        </p:nvSpPr>
        <p:spPr bwMode="auto">
          <a:xfrm>
            <a:off x="2771930" y="6122412"/>
            <a:ext cx="39613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dirty="0"/>
              <a:t>Altostratus (watery sun)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 descr="Altocu overhe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780" y="442912"/>
            <a:ext cx="5600700" cy="5432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Box 1"/>
          <p:cNvSpPr txBox="1">
            <a:spLocks noChangeArrowheads="1"/>
          </p:cNvSpPr>
          <p:nvPr/>
        </p:nvSpPr>
        <p:spPr bwMode="auto">
          <a:xfrm>
            <a:off x="3915568" y="6034087"/>
            <a:ext cx="21431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dirty="0"/>
              <a:t>Altocumulus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487" y="849146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Low Clouds (0-2 km)</a:t>
            </a: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B696C9B8-C61F-024D-9C3E-9905E5C27E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9" t="59951" r="24991" b="4850"/>
          <a:stretch/>
        </p:blipFill>
        <p:spPr>
          <a:xfrm>
            <a:off x="566487" y="3020260"/>
            <a:ext cx="7573102" cy="2196315"/>
          </a:xfrm>
        </p:spPr>
      </p:pic>
    </p:spTree>
    <p:extLst>
      <p:ext uri="{BB962C8B-B14F-4D97-AF65-F5344CB8AC3E}">
        <p14:creationId xmlns:p14="http://schemas.microsoft.com/office/powerpoint/2010/main" val="9743612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 descr="Stratus near Crescent~004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148" y="398463"/>
            <a:ext cx="5294442" cy="5275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50800" y="5811262"/>
            <a:ext cx="4459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Stratus-  nearly uniform layer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 descr="stratocumulus3_bi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36" y="364791"/>
            <a:ext cx="8532813" cy="566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70342" y="6027404"/>
            <a:ext cx="79736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Stratocumulus- low and broken into elements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07" y="1315452"/>
            <a:ext cx="8618239" cy="44922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46884" y="5983705"/>
            <a:ext cx="24240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stratocumulus</a:t>
            </a:r>
          </a:p>
        </p:txBody>
      </p:sp>
    </p:spTree>
    <p:extLst>
      <p:ext uri="{BB962C8B-B14F-4D97-AF65-F5344CB8AC3E}">
        <p14:creationId xmlns:p14="http://schemas.microsoft.com/office/powerpoint/2010/main" val="21133781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 descr="nimbostratus4_bi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528" y="248068"/>
            <a:ext cx="7766050" cy="582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31693" y="6074193"/>
            <a:ext cx="65448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Nimbostratus—low, layered, and raining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" descr="fog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825500"/>
            <a:ext cx="7594600" cy="520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06303" y="5850355"/>
            <a:ext cx="9348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Fog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 descr="FOG2080207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91"/>
          <a:stretch/>
        </p:blipFill>
        <p:spPr bwMode="auto">
          <a:xfrm>
            <a:off x="540084" y="244642"/>
            <a:ext cx="8128000" cy="5541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99707" y="5786438"/>
            <a:ext cx="24144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Ground fog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Clouds with vertical development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Cumulus, Cumulus Congestus, Cumulonimbus</a:t>
            </a:r>
          </a:p>
        </p:txBody>
      </p:sp>
    </p:spTree>
    <p:extLst>
      <p:ext uri="{BB962C8B-B14F-4D97-AF65-F5344CB8AC3E}">
        <p14:creationId xmlns:p14="http://schemas.microsoft.com/office/powerpoint/2010/main" val="18538101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Fair weather cumulus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895" y="1417638"/>
            <a:ext cx="6439075" cy="4808875"/>
          </a:xfrm>
        </p:spPr>
      </p:pic>
    </p:spTree>
    <p:extLst>
      <p:ext uri="{BB962C8B-B14F-4D97-AF65-F5344CB8AC3E}">
        <p14:creationId xmlns:p14="http://schemas.microsoft.com/office/powerpoint/2010/main" val="7466001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" descr="Building cu on a spri~00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395" y="1020763"/>
            <a:ext cx="5323843" cy="5352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2954" y="417095"/>
            <a:ext cx="85555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Cumulus Congestus:  more vertical development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DA99B3-E040-5742-884A-29582521E3CF}"/>
              </a:ext>
            </a:extLst>
          </p:cNvPr>
          <p:cNvSpPr txBox="1"/>
          <p:nvPr/>
        </p:nvSpPr>
        <p:spPr>
          <a:xfrm>
            <a:off x="6941153" y="2736502"/>
            <a:ext cx="22028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Note sharp</a:t>
            </a:r>
          </a:p>
          <a:p>
            <a:r>
              <a:rPr lang="en-US" sz="2800" b="1" dirty="0"/>
              <a:t>cloud edge:  </a:t>
            </a:r>
            <a:r>
              <a:rPr lang="en-US" sz="2800" b="1" dirty="0">
                <a:solidFill>
                  <a:schemeClr val="tx2"/>
                </a:solidFill>
              </a:rPr>
              <a:t>water cloud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 descr="congestu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46150"/>
            <a:ext cx="7620000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A8E255C-E7B5-3E44-9C22-1BFCAB4DB788}"/>
              </a:ext>
            </a:extLst>
          </p:cNvPr>
          <p:cNvSpPr txBox="1"/>
          <p:nvPr/>
        </p:nvSpPr>
        <p:spPr>
          <a:xfrm>
            <a:off x="3165230" y="5911850"/>
            <a:ext cx="36808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Cumulus Congestus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 descr="05_cunim_ci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016" y="1714940"/>
            <a:ext cx="6693968" cy="4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84313" y="1051043"/>
            <a:ext cx="35445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Cumulonimbus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B2E61E-2394-804F-AEFB-F069A502E75F}"/>
              </a:ext>
            </a:extLst>
          </p:cNvPr>
          <p:cNvSpPr txBox="1"/>
          <p:nvPr/>
        </p:nvSpPr>
        <p:spPr>
          <a:xfrm>
            <a:off x="2420609" y="6189625"/>
            <a:ext cx="4302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Must be precipitating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" descr="21 Cb_cap_cold_SalemO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544" y="522826"/>
            <a:ext cx="5268912" cy="512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7ED235-0DEC-1444-94A4-814CAA24131D}"/>
              </a:ext>
            </a:extLst>
          </p:cNvPr>
          <p:cNvSpPr txBox="1"/>
          <p:nvPr/>
        </p:nvSpPr>
        <p:spPr>
          <a:xfrm>
            <a:off x="3573194" y="5824024"/>
            <a:ext cx="2422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Cumulonimbus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 descr="Cb_LaConner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96" r="5613" b="25390"/>
          <a:stretch/>
        </p:blipFill>
        <p:spPr bwMode="auto">
          <a:xfrm>
            <a:off x="672529" y="1041009"/>
            <a:ext cx="8111849" cy="4290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A3EE77-31B1-C748-8BAC-41D35DC79B5A}"/>
              </a:ext>
            </a:extLst>
          </p:cNvPr>
          <p:cNvSpPr txBox="1"/>
          <p:nvPr/>
        </p:nvSpPr>
        <p:spPr>
          <a:xfrm>
            <a:off x="3348111" y="5458265"/>
            <a:ext cx="2799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Cumulonimbus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 idx="4294967295"/>
          </p:nvPr>
        </p:nvSpPr>
        <p:spPr>
          <a:xfrm>
            <a:off x="228600" y="274638"/>
            <a:ext cx="8686800" cy="792162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2"/>
                </a:solidFill>
                <a:latin typeface="+mn-lt"/>
              </a:rPr>
              <a:t>Lenticular or Mountain Wave Clouds</a:t>
            </a:r>
          </a:p>
        </p:txBody>
      </p:sp>
      <p:pic>
        <p:nvPicPr>
          <p:cNvPr id="38915" name="Content Placeholder 3" descr="Figure8.1 copy.jpg"/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7305" b="35916"/>
          <a:stretch/>
        </p:blipFill>
        <p:spPr>
          <a:xfrm>
            <a:off x="2116635" y="1163052"/>
            <a:ext cx="5463259" cy="4766690"/>
          </a:xfrm>
        </p:spPr>
      </p:pic>
      <p:sp>
        <p:nvSpPr>
          <p:cNvPr id="38916" name="TextBox 4"/>
          <p:cNvSpPr txBox="1">
            <a:spLocks noChangeArrowheads="1"/>
          </p:cNvSpPr>
          <p:nvPr/>
        </p:nvSpPr>
        <p:spPr bwMode="auto">
          <a:xfrm>
            <a:off x="2941136" y="6025994"/>
            <a:ext cx="32617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chemeClr val="tx2"/>
                </a:solidFill>
                <a:latin typeface="Calibri" charset="0"/>
              </a:rPr>
              <a:t>Altocumulus lenticularis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pic>
        <p:nvPicPr>
          <p:cNvPr id="40963" name="Content Placeholder 3" descr="Figure8.4.tif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381000"/>
            <a:ext cx="6899275" cy="5497513"/>
          </a:xfrm>
        </p:spPr>
      </p:pic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2237874" y="5984875"/>
            <a:ext cx="42404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3200" b="1" dirty="0">
                <a:latin typeface="Calibri" charset="0"/>
              </a:rPr>
              <a:t>altocumulus lenticularis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 idx="4294967295"/>
          </p:nvPr>
        </p:nvSpPr>
        <p:spPr>
          <a:xfrm>
            <a:off x="505752" y="808713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2"/>
                </a:solidFill>
              </a:rPr>
              <a:t>Mountain Wave Clouds</a:t>
            </a:r>
          </a:p>
        </p:txBody>
      </p:sp>
      <p:pic>
        <p:nvPicPr>
          <p:cNvPr id="43011" name="Content Placeholder 4" descr="8.2_airmotions2.tif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29" b="-14529"/>
          <a:stretch>
            <a:fillRect/>
          </a:stretch>
        </p:blipFill>
        <p:spPr>
          <a:xfrm>
            <a:off x="685800" y="1752600"/>
            <a:ext cx="8229600" cy="4525963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E6263-3B3D-9447-BF62-0801A5D29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20181"/>
            <a:ext cx="8229600" cy="1143000"/>
          </a:xfrm>
        </p:spPr>
        <p:txBody>
          <a:bodyPr/>
          <a:lstStyle/>
          <a:p>
            <a:r>
              <a:rPr lang="en-US" b="1" i="1" dirty="0"/>
              <a:t>Believe it or not….</a:t>
            </a:r>
            <a:br>
              <a:rPr lang="en-US" b="1" i="1" dirty="0"/>
            </a:b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>
                <a:solidFill>
                  <a:schemeClr val="tx2"/>
                </a:solidFill>
              </a:rPr>
              <a:t>Lenticular Clouds and UFOs</a:t>
            </a:r>
          </a:p>
        </p:txBody>
      </p:sp>
    </p:spTree>
    <p:extLst>
      <p:ext uri="{BB962C8B-B14F-4D97-AF65-F5344CB8AC3E}">
        <p14:creationId xmlns:p14="http://schemas.microsoft.com/office/powerpoint/2010/main" val="4984065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8" name="Title 1">
            <a:extLst>
              <a:ext uri="{FF2B5EF4-FFF2-40B4-BE49-F238E27FC236}">
                <a16:creationId xmlns:a16="http://schemas.microsoft.com/office/drawing/2014/main" id="{C0F15A16-4C96-BA47-BFB3-49A3606B255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8599" y="846138"/>
            <a:ext cx="8721191" cy="1143000"/>
          </a:xfrm>
        </p:spPr>
        <p:txBody>
          <a:bodyPr/>
          <a:lstStyle/>
          <a:p>
            <a:r>
              <a:rPr lang="en-US" altLang="en-US" sz="4000" b="1" dirty="0">
                <a:solidFill>
                  <a:schemeClr val="tx2"/>
                </a:solidFill>
              </a:rPr>
              <a:t>On June 24, 1947, Kenneth Arnold, flying a small plane between Chehalis and Yakima, spotted a group of “saucer-like” objects near Mt. Rainier</a:t>
            </a:r>
          </a:p>
        </p:txBody>
      </p:sp>
      <p:pic>
        <p:nvPicPr>
          <p:cNvPr id="500740" name="Picture 4" descr="Arnold_AAF_drawing.jpg">
            <a:extLst>
              <a:ext uri="{FF2B5EF4-FFF2-40B4-BE49-F238E27FC236}">
                <a16:creationId xmlns:a16="http://schemas.microsoft.com/office/drawing/2014/main" id="{90068168-E855-B24E-9A37-6E2F27EA69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743200"/>
            <a:ext cx="3157538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9705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Title 1">
            <a:extLst>
              <a:ext uri="{FF2B5EF4-FFF2-40B4-BE49-F238E27FC236}">
                <a16:creationId xmlns:a16="http://schemas.microsoft.com/office/drawing/2014/main" id="{3D7A2659-2F24-764B-8499-3FF331DBA40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4191000" cy="5897562"/>
          </a:xfrm>
        </p:spPr>
        <p:txBody>
          <a:bodyPr/>
          <a:lstStyle/>
          <a:p>
            <a:r>
              <a:rPr lang="en-US" altLang="en-US" dirty="0"/>
              <a:t>They were </a:t>
            </a:r>
            <a:r>
              <a:rPr lang="en-US" altLang="en-US" b="1" dirty="0"/>
              <a:t>lenticular clouds</a:t>
            </a:r>
            <a:r>
              <a:rPr lang="en-US" altLang="en-US" dirty="0"/>
              <a:t>. Thus, was born the UFO craze that continues until this day</a:t>
            </a:r>
          </a:p>
        </p:txBody>
      </p:sp>
      <p:pic>
        <p:nvPicPr>
          <p:cNvPr id="496643" name="Content Placeholder 3" descr="saucerattack.jpg">
            <a:extLst>
              <a:ext uri="{FF2B5EF4-FFF2-40B4-BE49-F238E27FC236}">
                <a16:creationId xmlns:a16="http://schemas.microsoft.com/office/drawing/2014/main" id="{D03E991F-0537-2449-BC47-E04F6A193A4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806" r="-83806"/>
          <a:stretch>
            <a:fillRect/>
          </a:stretch>
        </p:blipFill>
        <p:spPr>
          <a:xfrm>
            <a:off x="2074433" y="838200"/>
            <a:ext cx="9421813" cy="5181600"/>
          </a:xfrm>
        </p:spPr>
      </p:pic>
    </p:spTree>
    <p:extLst>
      <p:ext uri="{BB962C8B-B14F-4D97-AF65-F5344CB8AC3E}">
        <p14:creationId xmlns:p14="http://schemas.microsoft.com/office/powerpoint/2010/main" val="28857787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" descr="khwavephoto-o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45"/>
          <a:stretch/>
        </p:blipFill>
        <p:spPr bwMode="auto">
          <a:xfrm>
            <a:off x="1066862" y="2500974"/>
            <a:ext cx="6787346" cy="3737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0273" y="254205"/>
            <a:ext cx="76019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+mn-lt"/>
              </a:rPr>
              <a:t>Kelvin-Helmholtz Billows</a:t>
            </a:r>
          </a:p>
          <a:p>
            <a:r>
              <a:rPr lang="en-US" sz="3200" b="1" dirty="0">
                <a:solidFill>
                  <a:schemeClr val="tx2"/>
                </a:solidFill>
                <a:latin typeface="+mn-lt"/>
              </a:rPr>
              <a:t>Kelvin-Helmholtz Instability Clouds</a:t>
            </a:r>
          </a:p>
          <a:p>
            <a:endParaRPr lang="en-US" sz="2800" b="1" dirty="0">
              <a:solidFill>
                <a:schemeClr val="tx2"/>
              </a:solidFill>
              <a:latin typeface="+mn-lt"/>
            </a:endParaRPr>
          </a:p>
          <a:p>
            <a:r>
              <a:rPr lang="en-US" sz="2400" dirty="0"/>
              <a:t>Associated with vertical wind shear.  Atmosphere produces wave-like structures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 descr="kelvin_helmholtz2_sm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21" y="925250"/>
            <a:ext cx="6366751" cy="4345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16505" y="5606717"/>
            <a:ext cx="5410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https://www.youtube.com/watch?v=qEGbzZM0Baw</a:t>
            </a:r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DEEA3CC-18E4-1EC5-7BCF-7031066DE5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F7A00CB5-48DA-F484-AAC1-82F8834BAA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4340" name="Picture 4" descr="IMG_0056.JPG                                                   001C6CED&#10;Cliff Disk                     BB5EA40C:">
            <a:extLst>
              <a:ext uri="{FF2B5EF4-FFF2-40B4-BE49-F238E27FC236}">
                <a16:creationId xmlns:a16="http://schemas.microsoft.com/office/drawing/2014/main" id="{22736D9F-3C37-9A4C-C51A-6A18ED462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526" y="570156"/>
            <a:ext cx="6954224" cy="521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4DEACF9-EC34-0C46-F7C8-0263BD8D9791}"/>
              </a:ext>
            </a:extLst>
          </p:cNvPr>
          <p:cNvSpPr txBox="1"/>
          <p:nvPr/>
        </p:nvSpPr>
        <p:spPr>
          <a:xfrm>
            <a:off x="3453205" y="6047115"/>
            <a:ext cx="1742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Contrails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7037615-410B-38B0-C8E4-4410B32572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9B88816F-912D-5DF8-2047-9A872B6188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5364" name="Picture 5" descr="IMG_0060.JPG                                                   001C6CED&#10;Cliff Disk                     BB5EA40C:">
            <a:extLst>
              <a:ext uri="{FF2B5EF4-FFF2-40B4-BE49-F238E27FC236}">
                <a16:creationId xmlns:a16="http://schemas.microsoft.com/office/drawing/2014/main" id="{0D76B94A-6C2C-A848-AD79-21F128106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85800"/>
            <a:ext cx="7791450" cy="584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564CBDC6-A5A3-F3A7-4168-E56A9837B0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5CBDE2F9-64A9-FF2E-D9CD-88A2A195E3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8436" name="Picture 4" descr="IMG_0062.JPG                                                   001C6CED&#10;Cliff Disk                     BB5EA40C:">
            <a:extLst>
              <a:ext uri="{FF2B5EF4-FFF2-40B4-BE49-F238E27FC236}">
                <a16:creationId xmlns:a16="http://schemas.microsoft.com/office/drawing/2014/main" id="{916BFB8C-497E-27CA-E64C-B3D24AD07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7867650" cy="590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6628689A-E87F-49DA-F843-8B8A859D45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A75C8AA8-6E85-4279-A65C-A3B6BEF910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6628" name="Picture 4" descr="737px-Aircraft.in.cr#1C6E26.jpg                                00029E37&#10;Cliff Disk                     BB5EA40C:">
            <a:extLst>
              <a:ext uri="{FF2B5EF4-FFF2-40B4-BE49-F238E27FC236}">
                <a16:creationId xmlns:a16="http://schemas.microsoft.com/office/drawing/2014/main" id="{3DC2F15F-7709-4FD5-F178-736E27B95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85800"/>
            <a:ext cx="7010400" cy="570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 dirty="0"/>
              <a:t>As fronts or storms approach there is a typical cloud progression with lowering and thickening of the cloud deck</a:t>
            </a:r>
          </a:p>
        </p:txBody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pic>
        <p:nvPicPr>
          <p:cNvPr id="47108" name="Picture 4" descr="Figure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84" y="1939925"/>
            <a:ext cx="3129504" cy="418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5" descr="Figure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288" y="1939925"/>
            <a:ext cx="4125912" cy="332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2041525" y="6138863"/>
            <a:ext cx="793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800" dirty="0"/>
              <a:t>Cirrus</a:t>
            </a: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5241925" y="5529263"/>
            <a:ext cx="1365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800" dirty="0"/>
              <a:t>Cirrostratus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Altostratus:  Watery Sun</a:t>
            </a:r>
          </a:p>
        </p:txBody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pic>
        <p:nvPicPr>
          <p:cNvPr id="49156" name="Picture 4" descr="Figure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5029200" cy="404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Nimbostratus</a:t>
            </a:r>
          </a:p>
        </p:txBody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pic>
        <p:nvPicPr>
          <p:cNvPr id="51204" name="Picture 4" descr="Figure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068513"/>
            <a:ext cx="37338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After the front: more cumuloform and instability clouds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pic>
        <p:nvPicPr>
          <p:cNvPr id="53252" name="Picture 4" descr="Figure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24063"/>
            <a:ext cx="4419600" cy="334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5" descr="Figure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993900"/>
            <a:ext cx="358140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pic>
        <p:nvPicPr>
          <p:cNvPr id="55299" name="Content Placeholder 3" descr="Figure8.4.tiff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39301" y="569495"/>
            <a:ext cx="4830731" cy="3849521"/>
          </a:xfrm>
        </p:spPr>
      </p:pic>
      <p:sp>
        <p:nvSpPr>
          <p:cNvPr id="55300" name="TextBox 1"/>
          <p:cNvSpPr txBox="1">
            <a:spLocks noChangeArrowheads="1"/>
          </p:cNvSpPr>
          <p:nvPr/>
        </p:nvSpPr>
        <p:spPr bwMode="auto">
          <a:xfrm>
            <a:off x="922421" y="4713873"/>
            <a:ext cx="729915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2800" b="1" dirty="0"/>
              <a:t>Lenticular Clouds—often a sign of change. Higher relative humidity air moving in aloft.  Front or storm may be approaching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6161" y="484187"/>
            <a:ext cx="7772400" cy="1470025"/>
          </a:xfrm>
        </p:spPr>
        <p:txBody>
          <a:bodyPr/>
          <a:lstStyle/>
          <a:p>
            <a:r>
              <a:rPr lang="en-US" dirty="0"/>
              <a:t>Cloud ID Video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https://www.youtube.com/watch?v=ce_x20pr_N0</a:t>
            </a:r>
            <a:endParaRPr lang="en-US" dirty="0"/>
          </a:p>
        </p:txBody>
      </p:sp>
      <p:pic>
        <p:nvPicPr>
          <p:cNvPr id="4" name="Online Media 3" descr="Cloud Types &amp; Identification">
            <a:hlinkClick r:id="" action="ppaction://media"/>
            <a:extLst>
              <a:ext uri="{FF2B5EF4-FFF2-40B4-BE49-F238E27FC236}">
                <a16:creationId xmlns:a16="http://schemas.microsoft.com/office/drawing/2014/main" id="{FDA2D9B3-4AC9-FE6A-0D7C-C6D732C4239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930501" y="1992759"/>
            <a:ext cx="3282997" cy="185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18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A82F9-ECF5-8E6E-398C-04B8AFADF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There is cloud chart available for the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72B99-92D3-48AC-D5CC-559B2232E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749" y="5300513"/>
            <a:ext cx="8105887" cy="1282849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err="1">
                <a:hlinkClick r:id="rId2"/>
              </a:rPr>
              <a:t>cloudappreciationsociety.org</a:t>
            </a:r>
            <a:r>
              <a:rPr lang="en-US" dirty="0">
                <a:hlinkClick r:id="rId2"/>
              </a:rPr>
              <a:t>/cloud-library/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2625AD-4E89-05CF-7C8B-42AD59289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7019" y="2045297"/>
            <a:ext cx="4952010" cy="276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6933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E32DACDB-E831-1BDE-7476-AA7FA56E0E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AF0C82-573E-018B-1F86-4D043524D9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>
              <a:ea typeface="+mn-ea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 descr="Ac floc virga or Ci u~0004.jpg">
            <a:extLst>
              <a:ext uri="{FF2B5EF4-FFF2-40B4-BE49-F238E27FC236}">
                <a16:creationId xmlns:a16="http://schemas.microsoft.com/office/drawing/2014/main" id="{1F72B18F-BCF2-91BE-D143-2FCAA49F50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638" y="446088"/>
            <a:ext cx="3997325" cy="534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 descr="Cirrostratus_halo.jpg">
            <a:extLst>
              <a:ext uri="{FF2B5EF4-FFF2-40B4-BE49-F238E27FC236}">
                <a16:creationId xmlns:a16="http://schemas.microsoft.com/office/drawing/2014/main" id="{DA1C761D-4C07-8E02-134C-AF2662BEE2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392113"/>
            <a:ext cx="7864475" cy="614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 descr="Cirrocumulus2.jpg">
            <a:extLst>
              <a:ext uri="{FF2B5EF4-FFF2-40B4-BE49-F238E27FC236}">
                <a16:creationId xmlns:a16="http://schemas.microsoft.com/office/drawing/2014/main" id="{0881211B-58F4-AB25-0CFD-F59C579B3F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 descr="altostratus.jpg">
            <a:extLst>
              <a:ext uri="{FF2B5EF4-FFF2-40B4-BE49-F238E27FC236}">
                <a16:creationId xmlns:a16="http://schemas.microsoft.com/office/drawing/2014/main" id="{5425F251-98FF-3B0F-6DBC-66FA92E05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584200"/>
            <a:ext cx="5773738" cy="548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 descr="Altocu overhead.jpg">
            <a:extLst>
              <a:ext uri="{FF2B5EF4-FFF2-40B4-BE49-F238E27FC236}">
                <a16:creationId xmlns:a16="http://schemas.microsoft.com/office/drawing/2014/main" id="{52865C0F-83C2-D60A-209D-593A06D47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0" y="1217613"/>
            <a:ext cx="5116513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 descr="Building cu on a spri~0016.jpg">
            <a:extLst>
              <a:ext uri="{FF2B5EF4-FFF2-40B4-BE49-F238E27FC236}">
                <a16:creationId xmlns:a16="http://schemas.microsoft.com/office/drawing/2014/main" id="{56CBA900-A2F8-4EF0-36DC-8B9D74B5FF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1020763"/>
            <a:ext cx="4964113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 descr="05_cunim_city.jpg">
            <a:extLst>
              <a:ext uri="{FF2B5EF4-FFF2-40B4-BE49-F238E27FC236}">
                <a16:creationId xmlns:a16="http://schemas.microsoft.com/office/drawing/2014/main" id="{9B2C70C3-E6F6-54BF-EBB9-A23F60C211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1658938"/>
            <a:ext cx="52959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 descr="congestus.jpg">
            <a:extLst>
              <a:ext uri="{FF2B5EF4-FFF2-40B4-BE49-F238E27FC236}">
                <a16:creationId xmlns:a16="http://schemas.microsoft.com/office/drawing/2014/main" id="{D5B8C02E-1D30-E32C-6355-83E62A96AE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46150"/>
            <a:ext cx="7620000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 descr="Stratus near Crescent~0045.jpg">
            <a:extLst>
              <a:ext uri="{FF2B5EF4-FFF2-40B4-BE49-F238E27FC236}">
                <a16:creationId xmlns:a16="http://schemas.microsoft.com/office/drawing/2014/main" id="{DC13FE06-3C56-7E16-153A-3D2B4A395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338" y="855663"/>
            <a:ext cx="4894262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 descr="stratocumulus3_big.jpg">
            <a:extLst>
              <a:ext uri="{FF2B5EF4-FFF2-40B4-BE49-F238E27FC236}">
                <a16:creationId xmlns:a16="http://schemas.microsoft.com/office/drawing/2014/main" id="{707EA322-C993-872E-9C35-BA8F3DE83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701675"/>
            <a:ext cx="8532813" cy="566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 descr="nimbostratus4_big.jpg">
            <a:extLst>
              <a:ext uri="{FF2B5EF4-FFF2-40B4-BE49-F238E27FC236}">
                <a16:creationId xmlns:a16="http://schemas.microsoft.com/office/drawing/2014/main" id="{A706E0F1-50CC-73D9-5A81-FC886EFF2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512763"/>
            <a:ext cx="7766050" cy="582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1185</TotalTime>
  <Words>619</Words>
  <Application>Microsoft Macintosh PowerPoint</Application>
  <PresentationFormat>On-screen Show (4:3)</PresentationFormat>
  <Paragraphs>104</Paragraphs>
  <Slides>68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1" baseType="lpstr">
      <vt:lpstr>Arial</vt:lpstr>
      <vt:lpstr>Calibri</vt:lpstr>
      <vt:lpstr>Office Theme</vt:lpstr>
      <vt:lpstr>Cloud Identification</vt:lpstr>
      <vt:lpstr>Cloud Identification</vt:lpstr>
      <vt:lpstr>What are clouds made of?</vt:lpstr>
      <vt:lpstr>Cloud Classification</vt:lpstr>
      <vt:lpstr>Major Cloud Types</vt:lpstr>
      <vt:lpstr>Stratus or layered clouds</vt:lpstr>
      <vt:lpstr>Cirrus: wispy ice clouds</vt:lpstr>
      <vt:lpstr>Cumulus: divided into elements, cotton-puff shape</vt:lpstr>
      <vt:lpstr>Nimbus: precipitating</vt:lpstr>
      <vt:lpstr>Cloud Heights</vt:lpstr>
      <vt:lpstr>Building cloud names</vt:lpstr>
      <vt:lpstr>Even More</vt:lpstr>
      <vt:lpstr>Let’s Review Major Cloud Types</vt:lpstr>
      <vt:lpstr>High Clouds (higher than 7 km)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Middle-Level Clouds (2-7km)</vt:lpstr>
      <vt:lpstr>PowerPoint Presentation</vt:lpstr>
      <vt:lpstr>PowerPoint Presentation</vt:lpstr>
      <vt:lpstr>Low Clouds (0-2 km)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Clouds with vertical development</vt:lpstr>
      <vt:lpstr>Fair weather cumulus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Lenticular or Mountain Wave Clouds</vt:lpstr>
      <vt:lpstr>PowerPoint Presentation</vt:lpstr>
      <vt:lpstr>Mountain Wave Clouds</vt:lpstr>
      <vt:lpstr>Believe it or not….  Lenticular Clouds and UFOs</vt:lpstr>
      <vt:lpstr>On June 24, 1947, Kenneth Arnold, flying a small plane between Chehalis and Yakima, spotted a group of “saucer-like” objects near Mt. Rainier</vt:lpstr>
      <vt:lpstr>They were lenticular clouds. Thus, was born the UFO craze that continues until this 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 fronts or storms approach there is a typical cloud progression with lowering and thickening of the cloud deck</vt:lpstr>
      <vt:lpstr>Altostratus:  Watery Sun</vt:lpstr>
      <vt:lpstr>Nimbostratus</vt:lpstr>
      <vt:lpstr>After the front: more cumuloform and instability clouds</vt:lpstr>
      <vt:lpstr>PowerPoint Presentation</vt:lpstr>
      <vt:lpstr>Cloud ID Video</vt:lpstr>
      <vt:lpstr>There is cloud chart available for the class</vt:lpstr>
      <vt:lpstr>Test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Washington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Clouds</dc:title>
  <dc:creator>Clifford Mass</dc:creator>
  <cp:lastModifiedBy>Clifford F. Mass</cp:lastModifiedBy>
  <cp:revision>47</cp:revision>
  <dcterms:created xsi:type="dcterms:W3CDTF">2009-10-14T00:34:57Z</dcterms:created>
  <dcterms:modified xsi:type="dcterms:W3CDTF">2026-10-13T21:01:10Z</dcterms:modified>
</cp:coreProperties>
</file>